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1" r:id="rId1"/>
  </p:sldMasterIdLst>
  <p:sldIdLst>
    <p:sldId id="256" r:id="rId2"/>
    <p:sldId id="257" r:id="rId3"/>
    <p:sldId id="258" r:id="rId4"/>
    <p:sldId id="260" r:id="rId5"/>
  </p:sldIdLst>
  <p:sldSz cx="6858000" cy="9144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6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84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3251200" y="1559908"/>
            <a:ext cx="3611126" cy="6658403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0050" y="711201"/>
            <a:ext cx="4616035" cy="4165601"/>
          </a:xfrm>
        </p:spPr>
        <p:txBody>
          <a:bodyPr anchor="b">
            <a:normAutofit/>
          </a:bodyPr>
          <a:lstStyle>
            <a:lvl1pPr algn="l">
              <a:defRPr sz="3300">
                <a:effectLst/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0050" y="5125157"/>
            <a:ext cx="3715688" cy="2551288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661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400050" y="711200"/>
            <a:ext cx="6057900" cy="41656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571502" y="5125156"/>
            <a:ext cx="5460999" cy="6096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2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498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711200"/>
            <a:ext cx="6057900" cy="3860800"/>
          </a:xfrm>
        </p:spPr>
        <p:txBody>
          <a:bodyPr anchor="ctr">
            <a:normAutofit/>
          </a:bodyPr>
          <a:lstStyle>
            <a:lvl1pPr algn="l">
              <a:defRPr sz="21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5486400"/>
            <a:ext cx="4787664" cy="2540000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44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213" y="711200"/>
            <a:ext cx="5144840" cy="3860800"/>
          </a:xfrm>
        </p:spPr>
        <p:txBody>
          <a:bodyPr anchor="ctr">
            <a:normAutofit/>
          </a:bodyPr>
          <a:lstStyle>
            <a:lvl1pPr algn="l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800101" y="4572000"/>
            <a:ext cx="4801850" cy="643467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5734760"/>
            <a:ext cx="4786771" cy="2291640"/>
          </a:xfrm>
        </p:spPr>
        <p:txBody>
          <a:bodyPr anchor="ctr">
            <a:normAutofit/>
          </a:bodyPr>
          <a:lstStyle>
            <a:lvl1pPr marL="0" indent="0" algn="l">
              <a:buNone/>
              <a:defRPr sz="150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171451" y="947499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72151" y="369146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35385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4572000"/>
            <a:ext cx="4786771" cy="2263200"/>
          </a:xfrm>
        </p:spPr>
        <p:txBody>
          <a:bodyPr anchor="b">
            <a:normAutofit/>
          </a:bodyPr>
          <a:lstStyle>
            <a:lvl1pPr algn="l">
              <a:defRPr sz="21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6843974"/>
            <a:ext cx="4787664" cy="118242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6762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213" y="711200"/>
            <a:ext cx="5144840" cy="3860800"/>
          </a:xfrm>
        </p:spPr>
        <p:txBody>
          <a:bodyPr anchor="ctr">
            <a:normAutofit/>
          </a:bodyPr>
          <a:lstStyle>
            <a:lvl1pPr algn="l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00050" y="5181600"/>
            <a:ext cx="4786771" cy="139982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5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6604000"/>
            <a:ext cx="4786770" cy="14224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TextBox 13"/>
          <p:cNvSpPr txBox="1"/>
          <p:nvPr/>
        </p:nvSpPr>
        <p:spPr>
          <a:xfrm>
            <a:off x="171451" y="947499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72151" y="3691468"/>
            <a:ext cx="342989" cy="779701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27276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711200"/>
            <a:ext cx="5644244" cy="3860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100" b="0" dirty="0"/>
            </a:lvl1pPr>
          </a:lstStyle>
          <a:p>
            <a:pPr marL="0" lvl="0"/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00050" y="5238045"/>
            <a:ext cx="4786771" cy="11176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5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smtClean="0"/>
              <a:t>Clique para editar o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0" y="6355648"/>
            <a:ext cx="4786770" cy="1670753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041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>
            <a:normAutofit/>
          </a:bodyPr>
          <a:lstStyle>
            <a:lvl1pPr algn="l">
              <a:defRPr sz="21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051" y="711201"/>
            <a:ext cx="4916150" cy="502356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5098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24804" y="711200"/>
            <a:ext cx="1533146" cy="5892800"/>
          </a:xfrm>
        </p:spPr>
        <p:txBody>
          <a:bodyPr vert="eaVert">
            <a:normAutofit/>
          </a:bodyPr>
          <a:lstStyle>
            <a:lvl1pPr>
              <a:defRPr sz="21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0050" y="711200"/>
            <a:ext cx="4387509" cy="7315200"/>
          </a:xfrm>
        </p:spPr>
        <p:txBody>
          <a:bodyPr vert="eaVert" anchor="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0156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1" y="711200"/>
            <a:ext cx="4916150" cy="5023560"/>
          </a:xfrm>
        </p:spPr>
        <p:txBody>
          <a:bodyPr anchor="ctr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255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2641599"/>
            <a:ext cx="4801851" cy="3093156"/>
          </a:xfrm>
        </p:spPr>
        <p:txBody>
          <a:bodyPr anchor="b">
            <a:normAutofit/>
          </a:bodyPr>
          <a:lstStyle>
            <a:lvl1pPr algn="l">
              <a:defRPr sz="24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1" y="5983112"/>
            <a:ext cx="4801850" cy="2043289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bg2">
                    <a:lumMod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641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400051" y="711201"/>
            <a:ext cx="2962475" cy="5023556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3496771" y="711200"/>
            <a:ext cx="2961179" cy="5012267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352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1501" y="711200"/>
            <a:ext cx="2787650" cy="812800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050" y="1524001"/>
            <a:ext cx="2959100" cy="4210756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1263" y="755651"/>
            <a:ext cx="2823038" cy="768349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96772" y="1524000"/>
            <a:ext cx="2967529" cy="4199467"/>
          </a:xfrm>
        </p:spPr>
        <p:txBody>
          <a:bodyPr anchor="t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6184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7790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084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00" y="711200"/>
            <a:ext cx="2400300" cy="2032000"/>
          </a:xfrm>
        </p:spPr>
        <p:txBody>
          <a:bodyPr anchor="b">
            <a:normAutofit/>
          </a:bodyPr>
          <a:lstStyle>
            <a:lvl1pPr algn="l">
              <a:defRPr sz="15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050" y="711200"/>
            <a:ext cx="3329066" cy="73152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64000" y="2946403"/>
            <a:ext cx="2400300" cy="278835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8179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1850" y="1930400"/>
            <a:ext cx="2672444" cy="1524000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71500" y="1219200"/>
            <a:ext cx="2460731" cy="64008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72021" y="3657600"/>
            <a:ext cx="2673167" cy="2777067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0050" y="8229601"/>
            <a:ext cx="4358793" cy="486833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305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003006" y="5192890"/>
            <a:ext cx="1852842" cy="3544711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0051" y="5994400"/>
            <a:ext cx="4916150" cy="20320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0051" y="711201"/>
            <a:ext cx="4916150" cy="5023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72684" y="8229605"/>
            <a:ext cx="900347" cy="48683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6CFE8D8-1C7E-4345-882E-0BA445345052}" type="datetimeFigureOut">
              <a:rPr lang="pt-BR" smtClean="0"/>
              <a:t>31/08/2018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0050" y="8229601"/>
            <a:ext cx="4358793" cy="48683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75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30820" y="7437972"/>
            <a:ext cx="642680" cy="8932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1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A3211C1-6F41-4873-93C7-A5BBC7E34D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3661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12" r:id="rId1"/>
    <p:sldLayoutId id="2147484113" r:id="rId2"/>
    <p:sldLayoutId id="2147484114" r:id="rId3"/>
    <p:sldLayoutId id="2147484115" r:id="rId4"/>
    <p:sldLayoutId id="2147484116" r:id="rId5"/>
    <p:sldLayoutId id="2147484117" r:id="rId6"/>
    <p:sldLayoutId id="2147484118" r:id="rId7"/>
    <p:sldLayoutId id="2147484119" r:id="rId8"/>
    <p:sldLayoutId id="2147484120" r:id="rId9"/>
    <p:sldLayoutId id="2147484121" r:id="rId10"/>
    <p:sldLayoutId id="2147484122" r:id="rId11"/>
    <p:sldLayoutId id="2147484123" r:id="rId12"/>
    <p:sldLayoutId id="2147484124" r:id="rId13"/>
    <p:sldLayoutId id="2147484125" r:id="rId14"/>
    <p:sldLayoutId id="2147484126" r:id="rId15"/>
    <p:sldLayoutId id="2147484127" r:id="rId16"/>
    <p:sldLayoutId id="2147484128" r:id="rId17"/>
  </p:sldLayoutIdLst>
  <p:txStyles>
    <p:titleStyle>
      <a:lvl1pPr algn="l" defTabSz="342900" rtl="0" eaLnBrk="1" latinLnBrk="0" hangingPunct="1">
        <a:spcBef>
          <a:spcPct val="0"/>
        </a:spcBef>
        <a:buNone/>
        <a:defRPr sz="24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5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3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2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05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7000"/>
                <a:hueMod val="92000"/>
                <a:satMod val="169000"/>
                <a:lumMod val="164000"/>
              </a:schemeClr>
            </a:gs>
            <a:gs pos="73000">
              <a:schemeClr val="bg1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00743" y="-878112"/>
            <a:ext cx="6085113" cy="4165601"/>
          </a:xfrm>
        </p:spPr>
        <p:txBody>
          <a:bodyPr>
            <a:scene3d>
              <a:camera prst="perspectiveFront"/>
              <a:lightRig rig="threePt" dir="t"/>
            </a:scene3d>
            <a:sp3d/>
          </a:bodyPr>
          <a:lstStyle/>
          <a:p>
            <a:r>
              <a:rPr lang="pt-BR" sz="3600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lgerian" panose="04020705040A02060702" pitchFamily="82" charset="0"/>
              </a:rPr>
              <a:t>A INFLUÊNCIA DO SONO SOBRE O DESEMPENHO PROFISSINAL</a:t>
            </a:r>
            <a:r>
              <a:rPr lang="pt-BR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/>
            </a:r>
            <a:br>
              <a:rPr lang="pt-BR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pt-BR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/>
            </a:r>
            <a:br>
              <a:rPr lang="pt-BR" b="1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endParaRPr lang="pt-BR" b="1" cap="none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7829" y="3385460"/>
            <a:ext cx="3385457" cy="2660145"/>
          </a:xfrm>
        </p:spPr>
        <p:txBody>
          <a:bodyPr>
            <a:prstTxWarp prst="textPlain">
              <a:avLst/>
            </a:prstTxWarp>
            <a:normAutofit/>
          </a:bodyPr>
          <a:lstStyle/>
          <a:p>
            <a:pPr>
              <a:spcBef>
                <a:spcPts val="600"/>
              </a:spcBef>
              <a:spcAft>
                <a:spcPts val="400"/>
              </a:spcAft>
            </a:pPr>
            <a:r>
              <a:rPr lang="pt-B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ucrosiaUPC" panose="02020603050405020304" pitchFamily="18" charset="-34"/>
                <a:ea typeface="+mj-ea"/>
                <a:cs typeface="EucrosiaUPC" panose="02020603050405020304" pitchFamily="18" charset="-34"/>
              </a:rPr>
              <a:t>O SONO É UM RASTEJAR DO HOMEM DENTRO DE SI MESMO” </a:t>
            </a:r>
            <a:br>
              <a:rPr lang="pt-BR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ucrosiaUPC" panose="02020603050405020304" pitchFamily="18" charset="-34"/>
                <a:ea typeface="+mj-ea"/>
                <a:cs typeface="EucrosiaUPC" panose="02020603050405020304" pitchFamily="18" charset="-34"/>
              </a:rPr>
            </a:br>
            <a:r>
              <a:rPr lang="pt-BR" sz="2800" i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ucrosiaUPC" panose="02020603050405020304" pitchFamily="18" charset="-34"/>
                <a:ea typeface="+mj-ea"/>
                <a:cs typeface="EucrosiaUPC" panose="02020603050405020304" pitchFamily="18" charset="-34"/>
              </a:rPr>
              <a:t>Christian </a:t>
            </a:r>
            <a:r>
              <a:rPr lang="pt-BR" sz="2800" i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EucrosiaUPC" panose="02020603050405020304" pitchFamily="18" charset="-34"/>
                <a:ea typeface="+mj-ea"/>
                <a:cs typeface="EucrosiaUPC" panose="02020603050405020304" pitchFamily="18" charset="-34"/>
              </a:rPr>
              <a:t>Hebbel</a:t>
            </a:r>
            <a:endParaRPr lang="pt-BR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EucrosiaUPC" panose="02020603050405020304" pitchFamily="18" charset="-34"/>
              <a:cs typeface="EucrosiaUPC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51881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hueMod val="92000"/>
                <a:satMod val="169000"/>
                <a:lumMod val="164000"/>
              </a:schemeClr>
            </a:gs>
            <a:gs pos="73000">
              <a:schemeClr val="bg1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370115"/>
            <a:ext cx="3526971" cy="4267198"/>
          </a:xfrm>
        </p:spPr>
        <p:txBody>
          <a:bodyPr>
            <a:normAutofit/>
          </a:bodyPr>
          <a:lstStyle/>
          <a:p>
            <a:r>
              <a:rPr lang="pt-BR" sz="25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tellar" panose="020A0402060406010301" pitchFamily="18" charset="0"/>
              </a:rPr>
              <a:t>O</a:t>
            </a:r>
            <a:r>
              <a:rPr lang="pt-BR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que é o sono? O sono, além de ser um momento extremamente relaxante é um processo vital para o nosso organismo. Corresponde a um estado ativo e fisiológico em que a saúde mental é renovada, ou seja, repõe as energias gastadas ao longo do dia.</a:t>
            </a:r>
          </a:p>
          <a:p>
            <a:pPr algn="r"/>
            <a:endParaRPr lang="pt-BR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7342" y="1113974"/>
            <a:ext cx="2828312" cy="20719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" y="5105400"/>
            <a:ext cx="3287487" cy="21771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CaixaDeTexto 3"/>
          <p:cNvSpPr txBox="1"/>
          <p:nvPr/>
        </p:nvSpPr>
        <p:spPr>
          <a:xfrm>
            <a:off x="3211286" y="4392220"/>
            <a:ext cx="3646714" cy="46320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pt-BR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tellar" panose="020A0402060406010301" pitchFamily="18" charset="0"/>
              </a:rPr>
              <a:t>O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sono é muito importante para vida de um profissional. Influencia tanto na parte física como na emocional, no equilíbrio, além de controlar, relaxar, soltar e, ainda, organizar os hormônios. Como o mercado </a:t>
            </a:r>
            <a:r>
              <a:rPr lang="pt-B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trabalho é muito competitivo, os profissionais necessitam das suas preciosas </a:t>
            </a:r>
            <a:r>
              <a:rPr lang="pt-B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horas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 sono, muitas vezes acabam dormindo menos e trabalhando mais</a:t>
            </a:r>
            <a:r>
              <a:rPr lang="pt-B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pt-B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618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7000"/>
                <a:hueMod val="92000"/>
                <a:satMod val="169000"/>
                <a:lumMod val="164000"/>
              </a:schemeClr>
            </a:gs>
            <a:gs pos="68000">
              <a:schemeClr val="bg1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0"/>
            <a:ext cx="3341915" cy="3461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</a:t>
            </a:r>
            <a:r>
              <a:rPr lang="pt-B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sono, muitas vezes acabam dormindo menos e trabalhando mais. Atualmente, os profissionais sempre estão trabalhando mais e mais horas, deixando, assim, a qualidade de vida e a produtividade para trás.</a:t>
            </a:r>
          </a:p>
          <a:p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3211286" y="87086"/>
            <a:ext cx="3646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</a:rPr>
              <a:t>CAUSAS DE ACIDENTES NO TRABALHO</a:t>
            </a:r>
            <a:endParaRPr lang="pt-BR" sz="24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3341915" y="1005169"/>
            <a:ext cx="3418114" cy="795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pt-BR" sz="2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stellar" panose="020A0402060406010301" pitchFamily="18" charset="0"/>
              </a:rPr>
              <a:t>Q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uando sentimos sono, fica mais difícil manter o foco no trabalho e guardar as informações na memória. Esses fatores aumentam a probabilidade de cometer erros você pode acabar perdendo prazos ou esquecendo compromissos importantes</a:t>
            </a:r>
            <a:r>
              <a:rPr lang="pt-BR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.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"/>
              </a:rPr>
              <a:t> </a:t>
            </a:r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O sono no trabalho também pode afetar negativamente a criatividade e a motivação.</a:t>
            </a:r>
          </a:p>
          <a:p>
            <a:pPr fontAlgn="base"/>
            <a:r>
              <a:rPr lang="pt-B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Além disso, há consequências psicológicas quando as pessoas não descansam de forma satisfatória. O estresse e a ansiedade aumentam, deixando as emoções à flor da pele: fica mais difícil ter controle emocional e resolver conflitos, por exemplo. Dormir mal  causa liberação de hormônios ligados à irritação, como a adrenalina e o cortisol.</a:t>
            </a:r>
          </a:p>
          <a:p>
            <a:endParaRPr lang="pt-B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lt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3450771" y="4103914"/>
            <a:ext cx="3309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306514"/>
            <a:ext cx="3211288" cy="299303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91871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0">
              <a:schemeClr val="bg1">
                <a:tint val="97000"/>
                <a:hueMod val="92000"/>
                <a:satMod val="169000"/>
                <a:lumMod val="164000"/>
              </a:schemeClr>
            </a:gs>
            <a:gs pos="66000">
              <a:schemeClr val="bg1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097" y="-152400"/>
            <a:ext cx="3773714" cy="1458686"/>
          </a:xfrm>
        </p:spPr>
        <p:txBody>
          <a:bodyPr>
            <a:norm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</a:rPr>
              <a:t>CAUSAS DE ACIDENTES NO TRABALHO</a:t>
            </a:r>
            <a:br>
              <a:rPr lang="pt-BR" sz="2400" b="1" dirty="0">
                <a:solidFill>
                  <a:schemeClr val="bg1"/>
                </a:solidFill>
              </a:rPr>
            </a:br>
            <a:endParaRPr lang="pt-BR" sz="2400" dirty="0"/>
          </a:p>
        </p:txBody>
      </p:sp>
      <p:pic>
        <p:nvPicPr>
          <p:cNvPr id="7" name="INFLUÊNCIA DO SONO NA SAÚDE(480P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098" y="2084615"/>
            <a:ext cx="6785430" cy="508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tia">
  <a:themeElements>
    <a:clrScheme name="Fatia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Fati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tia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</TotalTime>
  <Words>168</Words>
  <Application>Microsoft Office PowerPoint</Application>
  <PresentationFormat>Apresentação na tela (4:3)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2" baseType="lpstr">
      <vt:lpstr>Algerian</vt:lpstr>
      <vt:lpstr>Castellar</vt:lpstr>
      <vt:lpstr>Century Gothic</vt:lpstr>
      <vt:lpstr>EucrosiaUPC</vt:lpstr>
      <vt:lpstr>Lato</vt:lpstr>
      <vt:lpstr>Wingdings</vt:lpstr>
      <vt:lpstr>Wingdings 3</vt:lpstr>
      <vt:lpstr>Fatia</vt:lpstr>
      <vt:lpstr>A INFLUÊNCIA DO SONO SOBRE O DESEMPENHO PROFISSINAL  </vt:lpstr>
      <vt:lpstr>Apresentação do PowerPoint</vt:lpstr>
      <vt:lpstr>Apresentação do PowerPoint</vt:lpstr>
      <vt:lpstr>CAUSAS DE ACIDENTES NO TRABALHO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INFLUÊNCIA DO SONO SOBRE O DESEMPENHO PROFISSINAL</dc:title>
  <dc:creator>Informática Básica 2018.2</dc:creator>
  <cp:lastModifiedBy>Informática Básica 2018.2</cp:lastModifiedBy>
  <cp:revision>28</cp:revision>
  <dcterms:created xsi:type="dcterms:W3CDTF">2018-08-24T11:15:02Z</dcterms:created>
  <dcterms:modified xsi:type="dcterms:W3CDTF">2018-08-31T13:02:51Z</dcterms:modified>
</cp:coreProperties>
</file>

<file path=docProps/thumbnail.jpeg>
</file>